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6"/>
  </p:handoutMasterIdLst>
  <p:sldIdLst>
    <p:sldId id="256" r:id="rId3"/>
    <p:sldId id="257" r:id="rId4"/>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100" d="100"/>
          <a:sy n="100" d="100"/>
        </p:scale>
        <p:origin x="226" y="-8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tableStyles" Target="tableStyles.xml"/><Relationship Id="rId8" Type="http://schemas.openxmlformats.org/officeDocument/2006/relationships/viewProps" Target="viewProps.xml"/><Relationship Id="rId7" Type="http://schemas.openxmlformats.org/officeDocument/2006/relationships/presProps" Target="presProps.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fld id="{10BB5027-46A0-4EBA-84FA-2DE37EDDD3E8}"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2"/>
          <p:cNvSpPr>
            <a:spLocks noGrp="1"/>
          </p:cNvSpPr>
          <p:nvPr>
            <p:ph type="ctrTitle"/>
          </p:nvPr>
        </p:nvSpPr>
        <p:spPr>
          <a:xfrm>
            <a:off x="468313" y="71438"/>
            <a:ext cx="7772400" cy="647700"/>
          </a:xfrm>
          <a:ln/>
        </p:spPr>
        <p:txBody>
          <a:bodyPr vert="horz" wrap="square" lIns="91440" tIns="45720" rIns="91440" bIns="45720" anchor="ctr" anchorCtr="0"/>
          <a:p>
            <a:pPr algn="l" eaLnBrk="1" hangingPunct="1">
              <a:buClrTx/>
              <a:buSzTx/>
              <a:buFontTx/>
            </a:pPr>
            <a:r>
              <a:rPr lang="zh-CN" altLang="en-US" sz="2800" dirty="0"/>
              <a:t>研究者汇报方案提纲</a:t>
            </a:r>
            <a:br>
              <a:rPr lang="zh-CN" altLang="en-US" sz="2800" dirty="0"/>
            </a:br>
            <a:r>
              <a:rPr lang="zh-CN" altLang="en-US" sz="1800" dirty="0">
                <a:solidFill>
                  <a:srgbClr val="FF6600"/>
                </a:solidFill>
              </a:rPr>
              <a:t>汇报要求：研究者汇报</a:t>
            </a:r>
            <a:r>
              <a:rPr lang="en-US" altLang="zh-CN" sz="1800" dirty="0">
                <a:solidFill>
                  <a:srgbClr val="FF6600"/>
                </a:solidFill>
              </a:rPr>
              <a:t>5</a:t>
            </a:r>
            <a:r>
              <a:rPr lang="zh-CN" altLang="en-US" sz="1800" dirty="0">
                <a:solidFill>
                  <a:srgbClr val="FF6600"/>
                </a:solidFill>
              </a:rPr>
              <a:t>分钟，幻灯片不超过</a:t>
            </a:r>
            <a:r>
              <a:rPr lang="en-US" altLang="zh-CN" sz="1800" dirty="0">
                <a:solidFill>
                  <a:srgbClr val="FF6600"/>
                </a:solidFill>
              </a:rPr>
              <a:t>10</a:t>
            </a:r>
            <a:r>
              <a:rPr lang="zh-CN" altLang="en-US" sz="1800" dirty="0">
                <a:solidFill>
                  <a:srgbClr val="FF6600"/>
                </a:solidFill>
              </a:rPr>
              <a:t>页，按以下内容进行汇报</a:t>
            </a:r>
            <a:endParaRPr lang="zh-CN" altLang="en-US" sz="1800" dirty="0">
              <a:solidFill>
                <a:srgbClr val="FF6600"/>
              </a:solidFill>
            </a:endParaRPr>
          </a:p>
        </p:txBody>
      </p:sp>
      <p:sp>
        <p:nvSpPr>
          <p:cNvPr id="2051" name="Rectangle 3"/>
          <p:cNvSpPr>
            <a:spLocks noGrp="1" noChangeArrowheads="1"/>
          </p:cNvSpPr>
          <p:nvPr>
            <p:ph type="subTitle" idx="1"/>
          </p:nvPr>
        </p:nvSpPr>
        <p:spPr>
          <a:xfrm>
            <a:off x="692150" y="714375"/>
            <a:ext cx="7335838" cy="6143625"/>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mn-lt"/>
                <a:ea typeface="+mn-ea"/>
                <a:cs typeface="+mn-cs"/>
              </a:rPr>
              <a:t>一、研究目的</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mn-lt"/>
                <a:ea typeface="+mn-ea"/>
                <a:cs typeface="+mn-cs"/>
              </a:rPr>
              <a:t>二</a:t>
            </a:r>
            <a:r>
              <a:rPr kumimoji="0" lang="zh-CN" altLang="en-US" sz="1200" b="0" i="0" u="none" strike="noStrike" kern="0" cap="none" spc="0" normalizeH="0" baseline="0" noProof="0" dirty="0" smtClean="0">
                <a:ln>
                  <a:noFill/>
                </a:ln>
                <a:solidFill>
                  <a:schemeClr val="tx1"/>
                </a:solidFill>
                <a:effectLst/>
                <a:uLnTx/>
                <a:uFillTx/>
                <a:latin typeface="+mn-lt"/>
                <a:ea typeface="+mn-ea"/>
                <a:cs typeface="+mn-cs"/>
              </a:rPr>
              <a:t>、研究的科学性价值和社会性价值</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1200" b="0" i="0" u="none" strike="noStrike" kern="0" cap="none" spc="0" normalizeH="0" baseline="0" noProof="0" dirty="0" smtClean="0">
                <a:ln>
                  <a:noFill/>
                </a:ln>
                <a:solidFill>
                  <a:schemeClr val="tx1"/>
                </a:solidFill>
                <a:effectLst/>
                <a:uLnTx/>
                <a:uFillTx/>
                <a:latin typeface="+mn-lt"/>
                <a:ea typeface="+mn-ea"/>
                <a:cs typeface="+mn-cs"/>
              </a:rPr>
              <a:t>三</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、研究药物</a:t>
            </a:r>
            <a:r>
              <a:rPr kumimoji="0" lang="en-US" altLang="zh-CN" sz="1200" b="0" i="0" u="none" strike="noStrike" kern="0" cap="none" spc="0" normalizeH="0" baseline="0" noProof="0" dirty="0">
                <a:ln>
                  <a:noFill/>
                </a:ln>
                <a:solidFill>
                  <a:schemeClr val="tx1"/>
                </a:solidFill>
                <a:effectLst/>
                <a:uLnTx/>
                <a:uFillTx/>
                <a:latin typeface="+mn-lt"/>
                <a:ea typeface="+mn-ea"/>
                <a:cs typeface="+mn-cs"/>
              </a:rPr>
              <a:t>/</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产品信息</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1</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）作用机理</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2</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）药代动力学</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3</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）人体毒副作用</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4 </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 前期研究安全性及药效结果（ *务必阐述）</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mn-lt"/>
                <a:ea typeface="+mn-ea"/>
                <a:cs typeface="+mn-cs"/>
              </a:rPr>
              <a:t>四、研究</a:t>
            </a:r>
            <a:r>
              <a:rPr kumimoji="0" lang="zh-CN" altLang="en-US" sz="1200" b="0" i="0" u="none" strike="noStrike" kern="0" cap="none" spc="0" normalizeH="0" baseline="0" noProof="0" dirty="0" smtClean="0">
                <a:ln>
                  <a:noFill/>
                </a:ln>
                <a:solidFill>
                  <a:schemeClr val="tx1"/>
                </a:solidFill>
                <a:effectLst/>
                <a:uLnTx/>
                <a:uFillTx/>
                <a:latin typeface="+mn-lt"/>
                <a:ea typeface="+mn-ea"/>
                <a:cs typeface="+mn-cs"/>
              </a:rPr>
              <a:t>设计中涉及的伦理问题（请从以下几个方面阐述研究设计中带来的可能风险及解决方法和获益）</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1</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）研究参与者</a:t>
            </a:r>
            <a:r>
              <a:rPr kumimoji="0" lang="zh-CN" altLang="en-US" sz="1200" b="0" i="0" u="none" strike="noStrike" kern="0" cap="none" spc="0" normalizeH="0" baseline="0" noProof="0" dirty="0" smtClean="0">
                <a:ln>
                  <a:noFill/>
                </a:ln>
                <a:solidFill>
                  <a:schemeClr val="tx1"/>
                </a:solidFill>
                <a:effectLst/>
                <a:uLnTx/>
                <a:uFillTx/>
                <a:latin typeface="+mn-lt"/>
                <a:ea typeface="+mn-ea"/>
                <a:cs typeface="+mn-cs"/>
              </a:rPr>
              <a:t>数量的选择依据（</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整个研究和本</a:t>
            </a:r>
            <a:r>
              <a:rPr kumimoji="0" lang="zh-CN" altLang="en-US" sz="1200" b="0" i="0" u="none" strike="noStrike" kern="0" cap="none" spc="0" normalizeH="0" baseline="0" noProof="0" dirty="0" smtClean="0">
                <a:ln>
                  <a:noFill/>
                </a:ln>
                <a:solidFill>
                  <a:schemeClr val="tx1"/>
                </a:solidFill>
                <a:effectLst/>
                <a:uLnTx/>
                <a:uFillTx/>
                <a:latin typeface="+mn-lt"/>
                <a:ea typeface="+mn-ea"/>
                <a:cs typeface="+mn-cs"/>
              </a:rPr>
              <a:t>中心）</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2</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）研究地点</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3</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）研究持续时间和随访次数</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4</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）入组</a:t>
            </a:r>
            <a:r>
              <a:rPr kumimoji="0" lang="en-US" altLang="zh-CN" sz="1200" b="0" i="0" u="none" strike="noStrike" kern="0" cap="none" spc="0" normalizeH="0" baseline="0" noProof="0" dirty="0">
                <a:ln>
                  <a:noFill/>
                </a:ln>
                <a:solidFill>
                  <a:schemeClr val="tx1"/>
                </a:solidFill>
                <a:effectLst/>
                <a:uLnTx/>
                <a:uFillTx/>
                <a:latin typeface="+mn-lt"/>
                <a:ea typeface="+mn-ea"/>
                <a:cs typeface="+mn-cs"/>
              </a:rPr>
              <a:t>/</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排除标准</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5</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）分组情况</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6</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）对照组（是安慰剂还是药物或其他干预措施）</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7</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）研究药物剂量及给药方式</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mn-lt"/>
                <a:ea typeface="+mn-ea"/>
                <a:cs typeface="+mn-cs"/>
              </a:rPr>
              <a:t>五、数据</a:t>
            </a:r>
            <a:endParaRPr kumimoji="0" lang="zh-CN" altLang="en-US"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smtClean="0">
                <a:ln>
                  <a:noFill/>
                </a:ln>
                <a:solidFill>
                  <a:schemeClr val="tx1"/>
                </a:solidFill>
                <a:effectLst/>
                <a:uLnTx/>
                <a:uFillTx/>
                <a:latin typeface="+mn-lt"/>
                <a:ea typeface="+mn-ea"/>
                <a:cs typeface="+mn-cs"/>
              </a:rPr>
              <a:t>1</a:t>
            </a:r>
            <a:r>
              <a:rPr kumimoji="0" lang="zh-CN" altLang="en-US" sz="1200" b="0" i="0" u="none" strike="noStrike" kern="0" cap="none" spc="0" normalizeH="0" baseline="0" noProof="0" dirty="0" smtClean="0">
                <a:ln>
                  <a:noFill/>
                </a:ln>
                <a:solidFill>
                  <a:schemeClr val="tx1"/>
                </a:solidFill>
                <a:effectLst/>
                <a:uLnTx/>
                <a:uFillTx/>
                <a:latin typeface="+mn-lt"/>
                <a:ea typeface="+mn-ea"/>
                <a:cs typeface="+mn-cs"/>
              </a:rPr>
              <a:t>）患者隐私保护措施</a:t>
            </a:r>
            <a:endParaRPr kumimoji="0" lang="en-US" altLang="zh-CN" sz="1200" b="0" i="0" u="none" strike="noStrike" kern="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1200" b="0" i="0" u="none" strike="noStrike" kern="0" cap="none" spc="0" normalizeH="0" baseline="0" noProof="0" dirty="0" smtClean="0">
                <a:ln>
                  <a:noFill/>
                </a:ln>
                <a:solidFill>
                  <a:schemeClr val="tx1"/>
                </a:solidFill>
                <a:effectLst/>
                <a:uLnTx/>
                <a:uFillTx/>
                <a:latin typeface="+mn-lt"/>
                <a:ea typeface="+mn-ea"/>
                <a:cs typeface="+mn-cs"/>
              </a:rPr>
              <a:t>六</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、研究参与者权益保护</a:t>
            </a:r>
            <a:endParaRPr kumimoji="0" lang="en-US" altLang="zh-CN"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1</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）如何招募研究参与者？</a:t>
            </a:r>
            <a:endParaRPr kumimoji="0" lang="en-US" altLang="zh-CN"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2</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）如发生伤害应急措施是什么？如何处理？</a:t>
            </a:r>
            <a:endParaRPr kumimoji="0" lang="en-US" altLang="zh-CN"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3</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）如何补偿和赔偿，由谁来负责？有无研究参与者保险？何种保险？</a:t>
            </a:r>
            <a:endParaRPr kumimoji="0" lang="en-US" altLang="zh-CN"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200" b="0" i="0" u="none" strike="noStrike" kern="0" cap="none" spc="0" normalizeH="0" baseline="0" noProof="0" dirty="0">
                <a:ln>
                  <a:noFill/>
                </a:ln>
                <a:solidFill>
                  <a:schemeClr val="tx1"/>
                </a:solidFill>
                <a:effectLst/>
                <a:uLnTx/>
                <a:uFillTx/>
                <a:latin typeface="+mn-lt"/>
                <a:ea typeface="+mn-ea"/>
                <a:cs typeface="+mn-cs"/>
              </a:rPr>
              <a:t>4</a:t>
            </a:r>
            <a:r>
              <a:rPr kumimoji="0" lang="zh-CN" altLang="en-US" sz="1200" b="0" i="0" u="none" strike="noStrike" kern="0" cap="none" spc="0" normalizeH="0" baseline="0" noProof="0" dirty="0">
                <a:ln>
                  <a:noFill/>
                </a:ln>
                <a:solidFill>
                  <a:schemeClr val="tx1"/>
                </a:solidFill>
                <a:effectLst/>
                <a:uLnTx/>
                <a:uFillTx/>
                <a:latin typeface="+mn-lt"/>
                <a:ea typeface="+mn-ea"/>
                <a:cs typeface="+mn-cs"/>
              </a:rPr>
              <a:t>）研究参与者退出或试验结束的后续治疗如何安排？</a:t>
            </a:r>
            <a:endParaRPr kumimoji="0" lang="en-US" altLang="zh-CN" sz="1200" b="0" i="0" u="none" strike="noStrike" kern="0" cap="none" spc="0" normalizeH="0" baseline="0" noProof="0" dirty="0">
              <a:ln>
                <a:noFill/>
              </a:ln>
              <a:solidFill>
                <a:schemeClr val="tx1"/>
              </a:solidFill>
              <a:effectLst/>
              <a:uLnTx/>
              <a:uFillTx/>
              <a:latin typeface="+mn-lt"/>
              <a:ea typeface="+mn-ea"/>
              <a:cs typeface="+mn-cs"/>
            </a:endParaRPr>
          </a:p>
          <a:p>
            <a:pPr marL="228600" marR="0" lvl="0" indent="-228600" algn="l" defTabSz="914400" rtl="0" eaLnBrk="1" fontAlgn="base" latinLnBrk="0" hangingPunct="1">
              <a:lnSpc>
                <a:spcPct val="100000"/>
              </a:lnSpc>
              <a:spcBef>
                <a:spcPct val="20000"/>
              </a:spcBef>
              <a:spcAft>
                <a:spcPct val="0"/>
              </a:spcAft>
              <a:buClrTx/>
              <a:buSzTx/>
              <a:buFontTx/>
              <a:buAutoNum type="arabicParenR" startAt="5"/>
              <a:defRPr/>
            </a:pPr>
            <a:r>
              <a:rPr kumimoji="0" lang="zh-CN" altLang="en-US" sz="1200" b="0" i="0" u="none" strike="noStrike" kern="0" cap="none" spc="0" normalizeH="0" baseline="0" noProof="0" dirty="0">
                <a:ln>
                  <a:noFill/>
                </a:ln>
                <a:solidFill>
                  <a:schemeClr val="tx1"/>
                </a:solidFill>
                <a:effectLst/>
                <a:uLnTx/>
                <a:uFillTx/>
                <a:latin typeface="+mn-lt"/>
                <a:ea typeface="+mn-ea"/>
                <a:cs typeface="+mn-cs"/>
              </a:rPr>
              <a:t>是否涉及生物学样本留存？</a:t>
            </a:r>
            <a:endParaRPr kumimoji="0" lang="en-US" altLang="zh-CN" sz="1200" b="0" i="0" u="none" strike="noStrike" kern="0" cap="none" spc="0" normalizeH="0" baseline="0" noProof="0" dirty="0">
              <a:ln>
                <a:noFill/>
              </a:ln>
              <a:solidFill>
                <a:schemeClr val="tx1"/>
              </a:solidFill>
              <a:effectLst/>
              <a:uLnTx/>
              <a:uFillTx/>
              <a:latin typeface="+mn-lt"/>
              <a:ea typeface="+mn-ea"/>
              <a:cs typeface="+mn-cs"/>
            </a:endParaRPr>
          </a:p>
          <a:p>
            <a:pPr marL="228600" marR="0" lvl="0" indent="-228600" algn="l" defTabSz="914400" rtl="0" eaLnBrk="1" fontAlgn="base" latinLnBrk="0" hangingPunct="1">
              <a:lnSpc>
                <a:spcPct val="100000"/>
              </a:lnSpc>
              <a:spcBef>
                <a:spcPct val="20000"/>
              </a:spcBef>
              <a:spcAft>
                <a:spcPct val="0"/>
              </a:spcAft>
              <a:buClrTx/>
              <a:buSzTx/>
              <a:buFontTx/>
              <a:buAutoNum type="arabicParenR" startAt="5"/>
              <a:defRPr/>
            </a:pPr>
            <a:r>
              <a:rPr kumimoji="0" lang="zh-CN" altLang="en-US" sz="1200" b="0" i="0" u="none" strike="noStrike" kern="0" cap="none" spc="0" normalizeH="0" baseline="0" noProof="0" dirty="0">
                <a:ln>
                  <a:noFill/>
                </a:ln>
                <a:solidFill>
                  <a:schemeClr val="tx1"/>
                </a:solidFill>
                <a:effectLst/>
                <a:uLnTx/>
                <a:uFillTx/>
                <a:latin typeface="+mn-lt"/>
                <a:ea typeface="+mn-ea"/>
                <a:cs typeface="+mn-cs"/>
              </a:rPr>
              <a:t>涉及弱势群体否？特殊保护措施是什么？</a:t>
            </a:r>
            <a:endParaRPr kumimoji="0" lang="en-US" altLang="zh-CN" sz="12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altLang="zh-CN" sz="15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title"/>
          </p:nvPr>
        </p:nvSpPr>
        <p:spPr>
          <a:ln/>
        </p:spPr>
        <p:txBody>
          <a:bodyPr vert="horz" wrap="square" lIns="91440" tIns="45720" rIns="91440" bIns="45720" anchor="ctr" anchorCtr="0"/>
          <a:p>
            <a:endParaRPr lang="zh-CN" altLang="en-US" dirty="0"/>
          </a:p>
        </p:txBody>
      </p:sp>
      <p:sp>
        <p:nvSpPr>
          <p:cNvPr id="3075" name="内容占位符 2"/>
          <p:cNvSpPr>
            <a:spLocks noGrp="1"/>
          </p:cNvSpPr>
          <p:nvPr>
            <p:ph idx="1"/>
          </p:nvPr>
        </p:nvSpPr>
        <p:spPr>
          <a:ln/>
        </p:spPr>
        <p:txBody>
          <a:bodyPr vert="horz" wrap="square" lIns="91440" tIns="45720" rIns="91440" bIns="45720" anchor="t" anchorCtr="0"/>
          <a:p>
            <a:r>
              <a:rPr lang="zh-CN" altLang="en-US" dirty="0"/>
              <a:t>附上，</a:t>
            </a:r>
            <a:endParaRPr lang="en-US" altLang="zh-CN" dirty="0"/>
          </a:p>
          <a:p>
            <a:r>
              <a:rPr lang="zh-CN" altLang="en-US" dirty="0"/>
              <a:t>学术委员会审查意见（如有）</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Words>
  <Application>WPS 演示</Application>
  <PresentationFormat>全屏显示(4:3)</PresentationFormat>
  <Paragraphs>31</Paragraphs>
  <Slides>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vt:i4>
      </vt:variant>
    </vt:vector>
  </HeadingPairs>
  <TitlesOfParts>
    <vt:vector size="10" baseType="lpstr">
      <vt:lpstr>Arial</vt:lpstr>
      <vt:lpstr>宋体</vt:lpstr>
      <vt:lpstr>Wingdings</vt:lpstr>
      <vt:lpstr>等线</vt:lpstr>
      <vt:lpstr>微软雅黑</vt:lpstr>
      <vt:lpstr>Arial Unicode MS</vt:lpstr>
      <vt:lpstr>Calibri</vt:lpstr>
      <vt:lpstr>默认设计模板</vt:lpstr>
      <vt:lpstr>PowerPoint 演示文稿</vt:lpstr>
      <vt:lpstr>PowerPoint 演示文稿</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研究者汇报方案提纲</dc:title>
  <dc:creator>tongtong</dc:creator>
  <cp:lastModifiedBy>HP</cp:lastModifiedBy>
  <cp:revision>11</cp:revision>
  <dcterms:created xsi:type="dcterms:W3CDTF">2014-06-26T12:30:33Z</dcterms:created>
  <dcterms:modified xsi:type="dcterms:W3CDTF">2025-05-09T03:32:44Z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1A8090A831CE4A99B6B274875A4AAE3A</vt:lpwstr>
  </property>
  <property fmtid="{D5CDD505-2E9C-101B-9397-08002B2CF9AE}" pid="3" name="KSOProductBuildVer">
    <vt:lpwstr>2052-11.8.2.12089</vt:lpwstr>
  </property>
</Properties>
</file>